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Oi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iY0xtNwSgO+OA6C6ysqnHG6gsE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Oi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028700" y="1028700"/>
            <a:ext cx="535320" cy="452660"/>
          </a:xfrm>
          <a:custGeom>
            <a:rect b="b" l="l" r="r" t="t"/>
            <a:pathLst>
              <a:path extrusionOk="0" h="452660" w="535320">
                <a:moveTo>
                  <a:pt x="0" y="0"/>
                </a:moveTo>
                <a:lnTo>
                  <a:pt x="535320" y="0"/>
                </a:lnTo>
                <a:lnTo>
                  <a:pt x="535320" y="452660"/>
                </a:lnTo>
                <a:lnTo>
                  <a:pt x="0" y="452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028700" y="2804297"/>
            <a:ext cx="8308385" cy="4611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12" u="none" cap="none" strike="noStrike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GENERATING TEXT FROM IRISH LYRICS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7349353"/>
            <a:ext cx="248473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2738273" y="7349353"/>
            <a:ext cx="2789981" cy="252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Khaled  Said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Keroles Adel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Refaat Khaled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Adel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Mohamed Saleh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Hatem Mohamed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840111" y="1009285"/>
            <a:ext cx="3688144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339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3493371" y="2946818"/>
            <a:ext cx="11301259" cy="4393364"/>
          </a:xfrm>
          <a:custGeom>
            <a:rect b="b" l="l" r="r" t="t"/>
            <a:pathLst>
              <a:path extrusionOk="0" h="4393364" w="11301259">
                <a:moveTo>
                  <a:pt x="0" y="0"/>
                </a:moveTo>
                <a:lnTo>
                  <a:pt x="11301258" y="0"/>
                </a:lnTo>
                <a:lnTo>
                  <a:pt x="11301258" y="4393364"/>
                </a:lnTo>
                <a:lnTo>
                  <a:pt x="0" y="4393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339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3493371" y="2946818"/>
            <a:ext cx="11301259" cy="4393364"/>
          </a:xfrm>
          <a:custGeom>
            <a:rect b="b" l="l" r="r" t="t"/>
            <a:pathLst>
              <a:path extrusionOk="0" h="4393364" w="11301259">
                <a:moveTo>
                  <a:pt x="0" y="0"/>
                </a:moveTo>
                <a:lnTo>
                  <a:pt x="11301258" y="0"/>
                </a:lnTo>
                <a:lnTo>
                  <a:pt x="11301258" y="4393364"/>
                </a:lnTo>
                <a:lnTo>
                  <a:pt x="0" y="4393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EA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/>
          <p:nvPr/>
        </p:nvSpPr>
        <p:spPr>
          <a:xfrm>
            <a:off x="6161658" y="0"/>
            <a:ext cx="12344400" cy="10287000"/>
          </a:xfrm>
          <a:custGeom>
            <a:rect b="b" l="l" r="r" t="t"/>
            <a:pathLst>
              <a:path extrusionOk="0" h="10287000" w="12344400">
                <a:moveTo>
                  <a:pt x="0" y="0"/>
                </a:moveTo>
                <a:lnTo>
                  <a:pt x="12344400" y="0"/>
                </a:lnTo>
                <a:lnTo>
                  <a:pt x="12344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500" r="-12500" t="0"/>
            </a:stretch>
          </a:blipFill>
          <a:ln>
            <a:noFill/>
          </a:ln>
        </p:spPr>
      </p:sp>
      <p:sp>
        <p:nvSpPr>
          <p:cNvPr id="187" name="Google Shape;187;p12"/>
          <p:cNvSpPr/>
          <p:nvPr/>
        </p:nvSpPr>
        <p:spPr>
          <a:xfrm>
            <a:off x="6161658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12"/>
          <p:cNvSpPr txBox="1"/>
          <p:nvPr/>
        </p:nvSpPr>
        <p:spPr>
          <a:xfrm>
            <a:off x="789870" y="711554"/>
            <a:ext cx="15139688" cy="154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23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MODEL ARCHITECTURE OVERVIEW</a:t>
            </a:r>
            <a:endParaRPr/>
          </a:p>
        </p:txBody>
      </p:sp>
      <p:sp>
        <p:nvSpPr>
          <p:cNvPr id="189" name="Google Shape;189;p12"/>
          <p:cNvSpPr/>
          <p:nvPr/>
        </p:nvSpPr>
        <p:spPr>
          <a:xfrm>
            <a:off x="6161658" y="514350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12"/>
          <p:cNvSpPr txBox="1"/>
          <p:nvPr/>
        </p:nvSpPr>
        <p:spPr>
          <a:xfrm>
            <a:off x="470299" y="2195884"/>
            <a:ext cx="14316049" cy="444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Model Choice: LSTM-based RNN (Recurrent Neural Network).</a:t>
            </a:r>
            <a:endParaRPr/>
          </a:p>
          <a:p>
            <a:pPr indent="-302261" lvl="1" marL="604523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Layer Structure:</a:t>
            </a:r>
            <a:endParaRPr/>
          </a:p>
          <a:p>
            <a:pPr indent="-403014" lvl="2" marL="1209045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Embedding Layer: Converts tokens into dense vectors representing words, capturing semantic relationships.</a:t>
            </a:r>
            <a:endParaRPr/>
          </a:p>
          <a:p>
            <a:pPr indent="-403014" lvl="2" marL="1209045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LSTM Layers: Sequential LSTM layers to learn temporal dependencies in lyrics.</a:t>
            </a:r>
            <a:endParaRPr/>
          </a:p>
          <a:p>
            <a:pPr indent="-403014" lvl="2" marL="1209045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Dense Layer with Softmax: Outputs probabilities across vocabulary for next-word prediction.</a:t>
            </a:r>
            <a:endParaRPr/>
          </a:p>
          <a:p>
            <a:pPr indent="0" lvl="0" marL="0" marR="0" rt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i"/>
              <a:ea typeface="Oi"/>
              <a:cs typeface="Oi"/>
              <a:sym typeface="Oi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789870" y="6344989"/>
            <a:ext cx="11543988" cy="3580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0" lvl="1" marL="734059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Why LSTM?</a:t>
            </a:r>
            <a:endParaRPr/>
          </a:p>
          <a:p>
            <a:pPr indent="-489373" lvl="2" marL="1468119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⚬"/>
            </a:pPr>
            <a:r>
              <a:rPr b="0" i="0" lang="en-US" sz="3399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Capable of learning dependencies over longer text sequences.</a:t>
            </a:r>
            <a:endParaRPr/>
          </a:p>
          <a:p>
            <a:pPr indent="-489373" lvl="2" marL="1468119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⚬"/>
            </a:pPr>
            <a:r>
              <a:rPr b="0" i="0" lang="en-US" sz="3399" u="none" cap="none" strike="noStrike">
                <a:solidFill>
                  <a:srgbClr val="FFFFFF"/>
                </a:solidFill>
                <a:latin typeface="Oi"/>
                <a:ea typeface="Oi"/>
                <a:cs typeface="Oi"/>
                <a:sym typeface="Oi"/>
              </a:rPr>
              <a:t>Better at handling context and flow, essential for coherent lyrical generation.</a:t>
            </a:r>
            <a:endParaRPr/>
          </a:p>
          <a:p>
            <a:pPr indent="0" lvl="0" marL="0" marR="0" rtl="1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i"/>
              <a:ea typeface="Oi"/>
              <a:cs typeface="Oi"/>
              <a:sym typeface="O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6CE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6161658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3"/>
          <p:cNvSpPr/>
          <p:nvPr/>
        </p:nvSpPr>
        <p:spPr>
          <a:xfrm>
            <a:off x="6161658" y="514350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3"/>
          <p:cNvSpPr/>
          <p:nvPr/>
        </p:nvSpPr>
        <p:spPr>
          <a:xfrm>
            <a:off x="0" y="1476141"/>
            <a:ext cx="18288000" cy="7334718"/>
          </a:xfrm>
          <a:custGeom>
            <a:rect b="b" l="l" r="r" t="t"/>
            <a:pathLst>
              <a:path extrusionOk="0" h="7334718" w="18288000">
                <a:moveTo>
                  <a:pt x="0" y="0"/>
                </a:moveTo>
                <a:lnTo>
                  <a:pt x="18288000" y="0"/>
                </a:lnTo>
                <a:lnTo>
                  <a:pt x="18288000" y="7334718"/>
                </a:lnTo>
                <a:lnTo>
                  <a:pt x="0" y="73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103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EA4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3493371" y="2946818"/>
            <a:ext cx="11301259" cy="4393364"/>
          </a:xfrm>
          <a:custGeom>
            <a:rect b="b" l="l" r="r" t="t"/>
            <a:pathLst>
              <a:path extrusionOk="0" h="4393364" w="11301259">
                <a:moveTo>
                  <a:pt x="0" y="0"/>
                </a:moveTo>
                <a:lnTo>
                  <a:pt x="11301258" y="0"/>
                </a:lnTo>
                <a:lnTo>
                  <a:pt x="11301258" y="4393364"/>
                </a:lnTo>
                <a:lnTo>
                  <a:pt x="0" y="4393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EA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5"/>
          <p:cNvGrpSpPr/>
          <p:nvPr/>
        </p:nvGrpSpPr>
        <p:grpSpPr>
          <a:xfrm>
            <a:off x="2918480" y="2362268"/>
            <a:ext cx="3736291" cy="6896032"/>
            <a:chOff x="0" y="0"/>
            <a:chExt cx="984044" cy="1816239"/>
          </a:xfrm>
        </p:grpSpPr>
        <p:sp>
          <p:nvSpPr>
            <p:cNvPr id="209" name="Google Shape;209;p15"/>
            <p:cNvSpPr/>
            <p:nvPr/>
          </p:nvSpPr>
          <p:spPr>
            <a:xfrm>
              <a:off x="0" y="0"/>
              <a:ext cx="984044" cy="1816239"/>
            </a:xfrm>
            <a:custGeom>
              <a:rect b="b" l="l" r="r" t="t"/>
              <a:pathLst>
                <a:path extrusionOk="0" h="1816239" w="984044">
                  <a:moveTo>
                    <a:pt x="0" y="0"/>
                  </a:moveTo>
                  <a:lnTo>
                    <a:pt x="984044" y="0"/>
                  </a:lnTo>
                  <a:lnTo>
                    <a:pt x="984044" y="1816239"/>
                  </a:lnTo>
                  <a:lnTo>
                    <a:pt x="0" y="1816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0" name="Google Shape;210;p15"/>
            <p:cNvSpPr txBox="1"/>
            <p:nvPr/>
          </p:nvSpPr>
          <p:spPr>
            <a:xfrm>
              <a:off x="0" y="19050"/>
              <a:ext cx="984044" cy="1797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5"/>
          <p:cNvSpPr/>
          <p:nvPr/>
        </p:nvSpPr>
        <p:spPr>
          <a:xfrm>
            <a:off x="9907951" y="-2830406"/>
            <a:ext cx="8097834" cy="15305185"/>
          </a:xfrm>
          <a:custGeom>
            <a:rect b="b" l="l" r="r" t="t"/>
            <a:pathLst>
              <a:path extrusionOk="0" h="15305185" w="8097834">
                <a:moveTo>
                  <a:pt x="0" y="0"/>
                </a:moveTo>
                <a:lnTo>
                  <a:pt x="8097834" y="0"/>
                </a:lnTo>
                <a:lnTo>
                  <a:pt x="8097834" y="15305185"/>
                </a:lnTo>
                <a:lnTo>
                  <a:pt x="0" y="15305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5"/>
          <p:cNvSpPr txBox="1"/>
          <p:nvPr/>
        </p:nvSpPr>
        <p:spPr>
          <a:xfrm>
            <a:off x="3491421" y="962025"/>
            <a:ext cx="11305158" cy="1544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23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MODEL CONFIGURATION</a:t>
            </a:r>
            <a:endParaRPr/>
          </a:p>
        </p:txBody>
      </p:sp>
      <p:grpSp>
        <p:nvGrpSpPr>
          <p:cNvPr id="213" name="Google Shape;213;p15"/>
          <p:cNvGrpSpPr/>
          <p:nvPr/>
        </p:nvGrpSpPr>
        <p:grpSpPr>
          <a:xfrm>
            <a:off x="12417113" y="2362268"/>
            <a:ext cx="3736291" cy="7043028"/>
            <a:chOff x="0" y="0"/>
            <a:chExt cx="984044" cy="1854954"/>
          </a:xfrm>
        </p:grpSpPr>
        <p:sp>
          <p:nvSpPr>
            <p:cNvPr id="214" name="Google Shape;214;p15"/>
            <p:cNvSpPr/>
            <p:nvPr/>
          </p:nvSpPr>
          <p:spPr>
            <a:xfrm>
              <a:off x="0" y="0"/>
              <a:ext cx="984044" cy="1854954"/>
            </a:xfrm>
            <a:custGeom>
              <a:rect b="b" l="l" r="r" t="t"/>
              <a:pathLst>
                <a:path extrusionOk="0" h="1854954" w="984044">
                  <a:moveTo>
                    <a:pt x="0" y="0"/>
                  </a:moveTo>
                  <a:lnTo>
                    <a:pt x="984044" y="0"/>
                  </a:lnTo>
                  <a:lnTo>
                    <a:pt x="984044" y="1854954"/>
                  </a:lnTo>
                  <a:lnTo>
                    <a:pt x="0" y="185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5" name="Google Shape;215;p15"/>
            <p:cNvSpPr txBox="1"/>
            <p:nvPr/>
          </p:nvSpPr>
          <p:spPr>
            <a:xfrm>
              <a:off x="0" y="28575"/>
              <a:ext cx="984044" cy="1826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Optimizer and Loss Function:</a:t>
              </a:r>
              <a:endParaRPr/>
            </a:p>
            <a:p>
              <a:pPr indent="-323850" lvl="1" marL="6477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•"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Optimizer: Adam - Known for adaptive learning rate adjustments.</a:t>
              </a:r>
              <a:endParaRPr/>
            </a:p>
            <a:p>
              <a:pPr indent="-323850" lvl="1" marL="6477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•"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Loss Function: Categorical cross-entropy for multi-class prediction.</a:t>
              </a:r>
              <a:endParaRPr/>
            </a:p>
            <a:p>
              <a:pPr indent="0" lvl="0" marL="0" marR="0" rtl="0" algn="ctr">
                <a:lnSpc>
                  <a:spcPct val="1199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6" name="Google Shape;216;p15"/>
          <p:cNvGrpSpPr/>
          <p:nvPr/>
        </p:nvGrpSpPr>
        <p:grpSpPr>
          <a:xfrm>
            <a:off x="7275854" y="2362268"/>
            <a:ext cx="3736291" cy="7043028"/>
            <a:chOff x="0" y="0"/>
            <a:chExt cx="984044" cy="1854954"/>
          </a:xfrm>
        </p:grpSpPr>
        <p:sp>
          <p:nvSpPr>
            <p:cNvPr id="217" name="Google Shape;217;p15"/>
            <p:cNvSpPr/>
            <p:nvPr/>
          </p:nvSpPr>
          <p:spPr>
            <a:xfrm>
              <a:off x="0" y="0"/>
              <a:ext cx="984044" cy="1854954"/>
            </a:xfrm>
            <a:custGeom>
              <a:rect b="b" l="l" r="r" t="t"/>
              <a:pathLst>
                <a:path extrusionOk="0" h="1854954" w="984044">
                  <a:moveTo>
                    <a:pt x="0" y="0"/>
                  </a:moveTo>
                  <a:lnTo>
                    <a:pt x="984044" y="0"/>
                  </a:lnTo>
                  <a:lnTo>
                    <a:pt x="984044" y="1854954"/>
                  </a:lnTo>
                  <a:lnTo>
                    <a:pt x="0" y="18549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8" name="Google Shape;218;p15"/>
            <p:cNvSpPr txBox="1"/>
            <p:nvPr/>
          </p:nvSpPr>
          <p:spPr>
            <a:xfrm>
              <a:off x="0" y="19050"/>
              <a:ext cx="984044" cy="1835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69875" lvl="1" marL="53975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Dropout Rate: 0.2 - To prevent overfitting by randomly turning off neurons during training.</a:t>
              </a:r>
              <a:endParaRPr/>
            </a:p>
            <a:p>
              <a:pPr indent="-269875" lvl="1" marL="53975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Batch Size: 64 - Set to manage computational load while maintaining model robustness.</a:t>
              </a:r>
              <a:endParaRPr/>
            </a:p>
            <a:p>
              <a:pPr indent="-269875" lvl="1" marL="53975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Learning Rate: 0.001 - Optimized for gradual, steady model convergence.</a:t>
              </a:r>
              <a:endParaRPr/>
            </a:p>
            <a:p>
              <a:pPr indent="0" lvl="0" marL="0" marR="0" rtl="0" algn="ctr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9" name="Google Shape;219;p15"/>
          <p:cNvSpPr txBox="1"/>
          <p:nvPr/>
        </p:nvSpPr>
        <p:spPr>
          <a:xfrm>
            <a:off x="2918480" y="2484046"/>
            <a:ext cx="3736291" cy="547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Hyperparameters:</a:t>
            </a:r>
            <a:endParaRPr/>
          </a:p>
          <a:p>
            <a:pPr indent="-302258" lvl="1" marL="604518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Embedding Dimension: 100 - To balance information richness with computational efficiency.</a:t>
            </a:r>
            <a:endParaRPr/>
          </a:p>
          <a:p>
            <a:pPr indent="-302258" lvl="1" marL="604518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LSTM Units: 256 - Chosen to provide depth without overfitting due to small dataset.</a:t>
            </a:r>
            <a:endParaRPr/>
          </a:p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09" l="0" r="0" t="-9108"/>
            </a:stretch>
          </a:blipFill>
          <a:ln>
            <a:noFill/>
          </a:ln>
        </p:spPr>
      </p:sp>
      <p:sp>
        <p:nvSpPr>
          <p:cNvPr id="225" name="Google Shape;225;p16"/>
          <p:cNvSpPr/>
          <p:nvPr/>
        </p:nvSpPr>
        <p:spPr>
          <a:xfrm>
            <a:off x="1028700" y="2606543"/>
            <a:ext cx="5449806" cy="1773664"/>
          </a:xfrm>
          <a:custGeom>
            <a:rect b="b" l="l" r="r" t="t"/>
            <a:pathLst>
              <a:path extrusionOk="0" h="1773664" w="5449806">
                <a:moveTo>
                  <a:pt x="0" y="0"/>
                </a:moveTo>
                <a:lnTo>
                  <a:pt x="5449806" y="0"/>
                </a:lnTo>
                <a:lnTo>
                  <a:pt x="5449806" y="1773664"/>
                </a:lnTo>
                <a:lnTo>
                  <a:pt x="0" y="1773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6"/>
          <p:cNvSpPr txBox="1"/>
          <p:nvPr/>
        </p:nvSpPr>
        <p:spPr>
          <a:xfrm>
            <a:off x="6715654" y="4472212"/>
            <a:ext cx="5032843" cy="443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978" lvl="1" marL="601956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88"/>
              <a:buFont typeface="Arial"/>
              <a:buChar char="•"/>
            </a:pPr>
            <a:r>
              <a:rPr b="0" i="0" lang="en-US" sz="278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Loss and Accuracy Over Epochs: Graphical representation to showcase model’s learning curve.</a:t>
            </a:r>
            <a:endParaRPr/>
          </a:p>
          <a:p>
            <a:pPr indent="-300978" lvl="1" marL="601956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88"/>
              <a:buFont typeface="Arial"/>
              <a:buChar char="•"/>
            </a:pPr>
            <a:r>
              <a:rPr b="0" i="0" lang="en-US" sz="278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Early Stopping: Implemented to prevent unnecessary training when validation performance plateaus.</a:t>
            </a:r>
            <a:endParaRPr/>
          </a:p>
          <a:p>
            <a:pPr indent="0" lvl="0" marL="0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8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16"/>
          <p:cNvSpPr txBox="1"/>
          <p:nvPr/>
        </p:nvSpPr>
        <p:spPr>
          <a:xfrm>
            <a:off x="12926066" y="4361157"/>
            <a:ext cx="3462427" cy="3237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achieved reasonable accuracy on training data, though challenging to generalize fully due to dataset limitations.</a:t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7599435" y="2791264"/>
            <a:ext cx="4882225" cy="1588942"/>
          </a:xfrm>
          <a:custGeom>
            <a:rect b="b" l="l" r="r" t="t"/>
            <a:pathLst>
              <a:path extrusionOk="0" h="1588942" w="4882225">
                <a:moveTo>
                  <a:pt x="0" y="0"/>
                </a:moveTo>
                <a:lnTo>
                  <a:pt x="4882226" y="0"/>
                </a:lnTo>
                <a:lnTo>
                  <a:pt x="4882226" y="1588943"/>
                </a:lnTo>
                <a:lnTo>
                  <a:pt x="0" y="158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6"/>
          <p:cNvSpPr/>
          <p:nvPr/>
        </p:nvSpPr>
        <p:spPr>
          <a:xfrm>
            <a:off x="12926066" y="2788239"/>
            <a:ext cx="4333234" cy="1410271"/>
          </a:xfrm>
          <a:custGeom>
            <a:rect b="b" l="l" r="r" t="t"/>
            <a:pathLst>
              <a:path extrusionOk="0" h="1410271" w="4333234">
                <a:moveTo>
                  <a:pt x="0" y="0"/>
                </a:moveTo>
                <a:lnTo>
                  <a:pt x="4333234" y="0"/>
                </a:lnTo>
                <a:lnTo>
                  <a:pt x="4333234" y="1410271"/>
                </a:lnTo>
                <a:lnTo>
                  <a:pt x="0" y="1410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6"/>
          <p:cNvSpPr txBox="1"/>
          <p:nvPr/>
        </p:nvSpPr>
        <p:spPr>
          <a:xfrm>
            <a:off x="2757411" y="-6878"/>
            <a:ext cx="12773179" cy="2849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23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TRAINING PROCESS AND MODEL PERFORMANCE</a:t>
            </a:r>
            <a:endParaRPr/>
          </a:p>
        </p:txBody>
      </p:sp>
      <p:sp>
        <p:nvSpPr>
          <p:cNvPr id="231" name="Google Shape;231;p16"/>
          <p:cNvSpPr txBox="1"/>
          <p:nvPr/>
        </p:nvSpPr>
        <p:spPr>
          <a:xfrm>
            <a:off x="1028700" y="4475418"/>
            <a:ext cx="3462427" cy="4453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772" lvl="1" marL="623546" marR="0" rtl="0" algn="just">
              <a:lnSpc>
                <a:spcPct val="11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8"/>
              <a:buFont typeface="Arial"/>
              <a:buChar char="•"/>
            </a:pPr>
            <a:r>
              <a:rPr b="0" i="0" lang="en-US" sz="288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 multiple epochs to allow the model to learn from data patterns.</a:t>
            </a:r>
            <a:endParaRPr/>
          </a:p>
          <a:p>
            <a:pPr indent="-311772" lvl="1" marL="623546" marR="0" rtl="0" algn="just">
              <a:lnSpc>
                <a:spcPct val="11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8"/>
              <a:buFont typeface="Arial"/>
              <a:buChar char="•"/>
            </a:pPr>
            <a:r>
              <a:rPr b="0" i="0" lang="en-US" sz="288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Monitored validation loss to prevent overfitting.</a:t>
            </a:r>
            <a:endParaRPr/>
          </a:p>
          <a:p>
            <a:pPr indent="0" lvl="0" marL="0" marR="0" rtl="0" algn="just">
              <a:lnSpc>
                <a:spcPct val="672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88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1631005" y="2676964"/>
            <a:ext cx="5084650" cy="681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Approach</a:t>
            </a:r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8240389" y="2812259"/>
            <a:ext cx="4241271" cy="681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Metrics</a:t>
            </a:r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13605611" y="2728230"/>
            <a:ext cx="3776736" cy="681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8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Observations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3493371" y="3144590"/>
            <a:ext cx="11301259" cy="3997820"/>
          </a:xfrm>
          <a:custGeom>
            <a:rect b="b" l="l" r="r" t="t"/>
            <a:pathLst>
              <a:path extrusionOk="0" h="3997820" w="11301259">
                <a:moveTo>
                  <a:pt x="0" y="0"/>
                </a:moveTo>
                <a:lnTo>
                  <a:pt x="11301258" y="0"/>
                </a:lnTo>
                <a:lnTo>
                  <a:pt x="11301258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45" name="Google Shape;245;p18"/>
          <p:cNvGrpSpPr/>
          <p:nvPr/>
        </p:nvGrpSpPr>
        <p:grpSpPr>
          <a:xfrm>
            <a:off x="1028700" y="3325415"/>
            <a:ext cx="4768826" cy="5932885"/>
            <a:chOff x="0" y="0"/>
            <a:chExt cx="1255987" cy="1562571"/>
          </a:xfrm>
        </p:grpSpPr>
        <p:sp>
          <p:nvSpPr>
            <p:cNvPr id="246" name="Google Shape;246;p18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7" name="Google Shape;247;p18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18"/>
          <p:cNvGrpSpPr/>
          <p:nvPr/>
        </p:nvGrpSpPr>
        <p:grpSpPr>
          <a:xfrm>
            <a:off x="2706773" y="2619075"/>
            <a:ext cx="1412681" cy="1412681"/>
            <a:chOff x="0" y="0"/>
            <a:chExt cx="812800" cy="812800"/>
          </a:xfrm>
        </p:grpSpPr>
        <p:sp>
          <p:nvSpPr>
            <p:cNvPr id="249" name="Google Shape;249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8"/>
          <p:cNvSpPr txBox="1"/>
          <p:nvPr/>
        </p:nvSpPr>
        <p:spPr>
          <a:xfrm>
            <a:off x="2757411" y="962025"/>
            <a:ext cx="12773179" cy="1544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23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GENERATED TEXT SAMPLES</a:t>
            </a: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>
            <a:off x="6759587" y="3325415"/>
            <a:ext cx="4768826" cy="5932885"/>
            <a:chOff x="0" y="0"/>
            <a:chExt cx="1255987" cy="1562571"/>
          </a:xfrm>
        </p:grpSpPr>
        <p:sp>
          <p:nvSpPr>
            <p:cNvPr id="253" name="Google Shape;253;p18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4" name="Google Shape;254;p18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8437660" y="2619075"/>
            <a:ext cx="1412681" cy="1412681"/>
            <a:chOff x="0" y="0"/>
            <a:chExt cx="812800" cy="812800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18"/>
          <p:cNvGrpSpPr/>
          <p:nvPr/>
        </p:nvGrpSpPr>
        <p:grpSpPr>
          <a:xfrm>
            <a:off x="12490474" y="3325415"/>
            <a:ext cx="4768826" cy="5932885"/>
            <a:chOff x="0" y="0"/>
            <a:chExt cx="1255987" cy="1562571"/>
          </a:xfrm>
        </p:grpSpPr>
        <p:sp>
          <p:nvSpPr>
            <p:cNvPr id="259" name="Google Shape;259;p18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0" name="Google Shape;260;p18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14168546" y="2619075"/>
            <a:ext cx="1412681" cy="1412681"/>
            <a:chOff x="0" y="0"/>
            <a:chExt cx="812800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8"/>
          <p:cNvSpPr txBox="1"/>
          <p:nvPr/>
        </p:nvSpPr>
        <p:spPr>
          <a:xfrm>
            <a:off x="2921838" y="2762897"/>
            <a:ext cx="982550" cy="963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6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265" name="Google Shape;265;p18"/>
          <p:cNvSpPr txBox="1"/>
          <p:nvPr/>
        </p:nvSpPr>
        <p:spPr>
          <a:xfrm>
            <a:off x="8652725" y="2762897"/>
            <a:ext cx="982550" cy="963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6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sp>
        <p:nvSpPr>
          <p:cNvPr id="266" name="Google Shape;266;p18"/>
          <p:cNvSpPr txBox="1"/>
          <p:nvPr/>
        </p:nvSpPr>
        <p:spPr>
          <a:xfrm>
            <a:off x="14385913" y="2762897"/>
            <a:ext cx="982550" cy="963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6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1135502" y="3946031"/>
            <a:ext cx="455522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/>
          </a:p>
        </p:txBody>
      </p:sp>
      <p:sp>
        <p:nvSpPr>
          <p:cNvPr id="268" name="Google Shape;268;p18"/>
          <p:cNvSpPr txBox="1"/>
          <p:nvPr/>
        </p:nvSpPr>
        <p:spPr>
          <a:xfrm>
            <a:off x="1461020" y="4889640"/>
            <a:ext cx="3907916" cy="1873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8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Input: "the green fields of" → Generated Text: "the green fields of ireland are calling me home"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6866389" y="3946031"/>
            <a:ext cx="455522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7190042" y="4784230"/>
            <a:ext cx="3907916" cy="1588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Input: "in the morning light" → Generated Text: "in the morning light i sing of our land"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12699988" y="3726008"/>
            <a:ext cx="4362169" cy="562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3" lvl="1" marL="49656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 of Generated Text:</a:t>
            </a:r>
            <a:endParaRPr/>
          </a:p>
          <a:p>
            <a:pPr indent="-248283" lvl="1" marL="49656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Coherence: Successfully follows a pattern of Irish folk songs.</a:t>
            </a:r>
            <a:endParaRPr/>
          </a:p>
          <a:p>
            <a:pPr indent="-248283" lvl="1" marL="49656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Creativity: Shows reasonable diversity in structure but occasionally repeats words.</a:t>
            </a:r>
            <a:endParaRPr/>
          </a:p>
          <a:p>
            <a:pPr indent="-248283" lvl="1" marL="49656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Limitations in Output: Some sentences may lack creative depth or grammatical correctness, highlighting the model’s sensitivity to input diversity.</a:t>
            </a:r>
            <a:endParaRPr/>
          </a:p>
          <a:p>
            <a:pPr indent="0" lvl="0" marL="0" marR="0" rtl="0" algn="just">
              <a:lnSpc>
                <a:spcPct val="9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3493371" y="2932691"/>
            <a:ext cx="11301259" cy="4421618"/>
          </a:xfrm>
          <a:custGeom>
            <a:rect b="b" l="l" r="r" t="t"/>
            <a:pathLst>
              <a:path extrusionOk="0" h="4421618" w="11301259">
                <a:moveTo>
                  <a:pt x="0" y="0"/>
                </a:moveTo>
                <a:lnTo>
                  <a:pt x="11301258" y="0"/>
                </a:lnTo>
                <a:lnTo>
                  <a:pt x="11301258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sp>
        <p:nvSpPr>
          <p:cNvPr id="95" name="Google Shape;95;p2"/>
          <p:cNvSpPr txBox="1"/>
          <p:nvPr/>
        </p:nvSpPr>
        <p:spPr>
          <a:xfrm>
            <a:off x="1028700" y="1814926"/>
            <a:ext cx="9588126" cy="1709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12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 OVERVIEW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028700" y="3505739"/>
            <a:ext cx="6942651" cy="163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 of Project </a:t>
            </a: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/>
          </a:p>
          <a:p>
            <a:pPr indent="0" lvl="0" marL="0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generate authentic, stylistically Irish song lyrics by training an RNN-based model on a dataset of Irish lyrics.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028700" y="6060344"/>
            <a:ext cx="8495043" cy="1805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Scope of Work:</a:t>
            </a:r>
            <a:endParaRPr/>
          </a:p>
          <a:p>
            <a:pPr indent="-280668" lvl="1" marL="561336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NLP preprocessing steps</a:t>
            </a:r>
            <a:endParaRPr/>
          </a:p>
          <a:p>
            <a:pPr indent="-280668" lvl="1" marL="561336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architecture and hyperparameter tuning</a:t>
            </a:r>
            <a:endParaRPr/>
          </a:p>
          <a:p>
            <a:pPr indent="-280668" lvl="1" marL="561336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of output and limitations</a:t>
            </a:r>
            <a:endParaRPr/>
          </a:p>
          <a:p>
            <a:pPr indent="0" lvl="0" marL="0" marR="0" rtl="0" algn="just">
              <a:lnSpc>
                <a:spcPct val="796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82" name="Google Shape;282;p20"/>
          <p:cNvSpPr txBox="1"/>
          <p:nvPr/>
        </p:nvSpPr>
        <p:spPr>
          <a:xfrm>
            <a:off x="1821851" y="971550"/>
            <a:ext cx="14644297" cy="136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1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CHALLENGES AND LIMITATIONS</a:t>
            </a:r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>
            <a:off x="1506886" y="2861259"/>
            <a:ext cx="4768826" cy="5932885"/>
            <a:chOff x="0" y="0"/>
            <a:chExt cx="1255987" cy="1562571"/>
          </a:xfrm>
        </p:grpSpPr>
        <p:sp>
          <p:nvSpPr>
            <p:cNvPr id="284" name="Google Shape;284;p20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285" name="Google Shape;285;p20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20"/>
          <p:cNvSpPr txBox="1"/>
          <p:nvPr/>
        </p:nvSpPr>
        <p:spPr>
          <a:xfrm>
            <a:off x="1613688" y="3190581"/>
            <a:ext cx="455522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LIMITATIONS:</a:t>
            </a:r>
            <a:endParaRPr/>
          </a:p>
        </p:txBody>
      </p:sp>
      <p:sp>
        <p:nvSpPr>
          <p:cNvPr id="287" name="Google Shape;287;p20"/>
          <p:cNvSpPr txBox="1"/>
          <p:nvPr/>
        </p:nvSpPr>
        <p:spPr>
          <a:xfrm>
            <a:off x="1918191" y="4766302"/>
            <a:ext cx="3955571" cy="152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5598" lvl="1" marL="551198" marR="0" rtl="0" algn="just">
              <a:lnSpc>
                <a:spcPct val="114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53"/>
              <a:buFont typeface="Arial"/>
              <a:buChar char="•"/>
            </a:pPr>
            <a:r>
              <a:rPr b="0" i="0" lang="en-US" sz="25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 dataset may restrict model’s vocabulary and pattern recognition.</a:t>
            </a:r>
            <a:endParaRPr/>
          </a:p>
        </p:txBody>
      </p:sp>
      <p:grpSp>
        <p:nvGrpSpPr>
          <p:cNvPr id="288" name="Google Shape;288;p20"/>
          <p:cNvGrpSpPr/>
          <p:nvPr/>
        </p:nvGrpSpPr>
        <p:grpSpPr>
          <a:xfrm>
            <a:off x="6759587" y="2861259"/>
            <a:ext cx="4768826" cy="5932885"/>
            <a:chOff x="0" y="0"/>
            <a:chExt cx="1255987" cy="1562571"/>
          </a:xfrm>
        </p:grpSpPr>
        <p:sp>
          <p:nvSpPr>
            <p:cNvPr id="289" name="Google Shape;289;p20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290" name="Google Shape;290;p20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0"/>
          <p:cNvSpPr txBox="1"/>
          <p:nvPr/>
        </p:nvSpPr>
        <p:spPr>
          <a:xfrm>
            <a:off x="6866389" y="3190581"/>
            <a:ext cx="4555222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SEQUENTIAL MODEL CONSTRAINTS:</a:t>
            </a:r>
            <a:endParaRPr/>
          </a:p>
        </p:txBody>
      </p:sp>
      <p:sp>
        <p:nvSpPr>
          <p:cNvPr id="292" name="Google Shape;292;p20"/>
          <p:cNvSpPr txBox="1"/>
          <p:nvPr/>
        </p:nvSpPr>
        <p:spPr>
          <a:xfrm>
            <a:off x="7166214" y="4733608"/>
            <a:ext cx="3955571" cy="2312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6393" lvl="1" marL="572787" marR="0" rtl="0" algn="just">
              <a:lnSpc>
                <a:spcPct val="114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3"/>
              <a:buFont typeface="Arial"/>
              <a:buChar char="•"/>
            </a:pPr>
            <a:r>
              <a:rPr b="0" i="0" lang="en-US" sz="26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RNNs like LSTM sometimes struggle with very long sequences and tend to lose context over time.</a:t>
            </a:r>
            <a:endParaRPr/>
          </a:p>
        </p:txBody>
      </p:sp>
      <p:grpSp>
        <p:nvGrpSpPr>
          <p:cNvPr id="293" name="Google Shape;293;p20"/>
          <p:cNvGrpSpPr/>
          <p:nvPr/>
        </p:nvGrpSpPr>
        <p:grpSpPr>
          <a:xfrm>
            <a:off x="12012287" y="2861259"/>
            <a:ext cx="4768826" cy="5932885"/>
            <a:chOff x="0" y="0"/>
            <a:chExt cx="1255987" cy="1562571"/>
          </a:xfrm>
        </p:grpSpPr>
        <p:sp>
          <p:nvSpPr>
            <p:cNvPr id="294" name="Google Shape;294;p20"/>
            <p:cNvSpPr/>
            <p:nvPr/>
          </p:nvSpPr>
          <p:spPr>
            <a:xfrm>
              <a:off x="0" y="0"/>
              <a:ext cx="1255987" cy="1562571"/>
            </a:xfrm>
            <a:custGeom>
              <a:rect b="b" l="l" r="r" t="t"/>
              <a:pathLst>
                <a:path extrusionOk="0" h="1562571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1562571"/>
                  </a:lnTo>
                  <a:lnTo>
                    <a:pt x="0" y="1562571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295" name="Google Shape;295;p20"/>
            <p:cNvSpPr txBox="1"/>
            <p:nvPr/>
          </p:nvSpPr>
          <p:spPr>
            <a:xfrm>
              <a:off x="0" y="19050"/>
              <a:ext cx="1255987" cy="154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0"/>
          <p:cNvSpPr txBox="1"/>
          <p:nvPr/>
        </p:nvSpPr>
        <p:spPr>
          <a:xfrm>
            <a:off x="12119089" y="3190581"/>
            <a:ext cx="4555222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 AND COMPUTATIONAL CONSTRAINTS: </a:t>
            </a:r>
            <a:endParaRPr/>
          </a:p>
        </p:txBody>
      </p:sp>
      <p:sp>
        <p:nvSpPr>
          <p:cNvPr id="297" name="Google Shape;297;p20"/>
          <p:cNvSpPr txBox="1"/>
          <p:nvPr/>
        </p:nvSpPr>
        <p:spPr>
          <a:xfrm>
            <a:off x="12414238" y="5145831"/>
            <a:ext cx="3984075" cy="226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352" lvl="1" marL="554703" marR="0" rtl="0" algn="just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69"/>
              <a:buFont typeface="Arial"/>
              <a:buChar char="•"/>
            </a:pPr>
            <a:r>
              <a:rPr b="0" i="0" lang="en-US" sz="256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deep models on large text data can be resource-intensive, impacting development time.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03" name="Google Shape;303;p21"/>
          <p:cNvSpPr txBox="1"/>
          <p:nvPr/>
        </p:nvSpPr>
        <p:spPr>
          <a:xfrm>
            <a:off x="1821851" y="971550"/>
            <a:ext cx="14644297" cy="136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1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POTENTIAL IMPROVEMENTS</a:t>
            </a:r>
            <a:endParaRPr/>
          </a:p>
        </p:txBody>
      </p:sp>
      <p:grpSp>
        <p:nvGrpSpPr>
          <p:cNvPr id="304" name="Google Shape;304;p21"/>
          <p:cNvGrpSpPr/>
          <p:nvPr/>
        </p:nvGrpSpPr>
        <p:grpSpPr>
          <a:xfrm>
            <a:off x="1506886" y="2336010"/>
            <a:ext cx="4768826" cy="7599589"/>
            <a:chOff x="0" y="0"/>
            <a:chExt cx="1255987" cy="2001538"/>
          </a:xfrm>
        </p:grpSpPr>
        <p:sp>
          <p:nvSpPr>
            <p:cNvPr id="305" name="Google Shape;305;p21"/>
            <p:cNvSpPr/>
            <p:nvPr/>
          </p:nvSpPr>
          <p:spPr>
            <a:xfrm>
              <a:off x="0" y="0"/>
              <a:ext cx="1255987" cy="2001538"/>
            </a:xfrm>
            <a:custGeom>
              <a:rect b="b" l="l" r="r" t="t"/>
              <a:pathLst>
                <a:path extrusionOk="0" h="2001538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2001538"/>
                  </a:lnTo>
                  <a:lnTo>
                    <a:pt x="0" y="2001538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306" name="Google Shape;306;p21"/>
            <p:cNvSpPr txBox="1"/>
            <p:nvPr/>
          </p:nvSpPr>
          <p:spPr>
            <a:xfrm>
              <a:off x="0" y="19050"/>
              <a:ext cx="1255987" cy="1982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1"/>
          <p:cNvSpPr txBox="1"/>
          <p:nvPr/>
        </p:nvSpPr>
        <p:spPr>
          <a:xfrm>
            <a:off x="1803891" y="3602613"/>
            <a:ext cx="3955571" cy="3105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9572" lvl="1" marL="659145" marR="0" rtl="0" algn="just">
              <a:lnSpc>
                <a:spcPct val="11496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3"/>
              <a:buFont typeface="Arial"/>
              <a:buChar char="•"/>
            </a:pPr>
            <a:r>
              <a:rPr b="0" i="0" lang="en-US" sz="30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Expansion: Adding more Irish lyrics or related English lyrics to increase data variety.</a:t>
            </a: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6759587" y="2336010"/>
            <a:ext cx="4768826" cy="7599589"/>
            <a:chOff x="0" y="0"/>
            <a:chExt cx="1255987" cy="2001538"/>
          </a:xfrm>
        </p:grpSpPr>
        <p:sp>
          <p:nvSpPr>
            <p:cNvPr id="309" name="Google Shape;309;p21"/>
            <p:cNvSpPr/>
            <p:nvPr/>
          </p:nvSpPr>
          <p:spPr>
            <a:xfrm>
              <a:off x="0" y="0"/>
              <a:ext cx="1255987" cy="2001538"/>
            </a:xfrm>
            <a:custGeom>
              <a:rect b="b" l="l" r="r" t="t"/>
              <a:pathLst>
                <a:path extrusionOk="0" h="2001538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2001538"/>
                  </a:lnTo>
                  <a:lnTo>
                    <a:pt x="0" y="2001538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310" name="Google Shape;310;p21"/>
            <p:cNvSpPr txBox="1"/>
            <p:nvPr/>
          </p:nvSpPr>
          <p:spPr>
            <a:xfrm>
              <a:off x="0" y="19050"/>
              <a:ext cx="1255987" cy="1982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1"/>
          <p:cNvSpPr txBox="1"/>
          <p:nvPr/>
        </p:nvSpPr>
        <p:spPr>
          <a:xfrm>
            <a:off x="7166214" y="3428259"/>
            <a:ext cx="3955571" cy="398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9572" lvl="1" marL="659145" marR="0" rtl="0" algn="just">
              <a:lnSpc>
                <a:spcPct val="11496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3"/>
              <a:buFont typeface="Arial"/>
              <a:buChar char="•"/>
            </a:pPr>
            <a:r>
              <a:rPr b="0" i="0" lang="en-US" sz="30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Enhancements: Experiment with Transformer-based architectures (e.g., GPT, BERT) for improved text generation.</a:t>
            </a:r>
            <a:endParaRPr/>
          </a:p>
        </p:txBody>
      </p:sp>
      <p:grpSp>
        <p:nvGrpSpPr>
          <p:cNvPr id="312" name="Google Shape;312;p21"/>
          <p:cNvGrpSpPr/>
          <p:nvPr/>
        </p:nvGrpSpPr>
        <p:grpSpPr>
          <a:xfrm>
            <a:off x="12012287" y="2336010"/>
            <a:ext cx="4768826" cy="7599589"/>
            <a:chOff x="0" y="0"/>
            <a:chExt cx="1255987" cy="2001538"/>
          </a:xfrm>
        </p:grpSpPr>
        <p:sp>
          <p:nvSpPr>
            <p:cNvPr id="313" name="Google Shape;313;p21"/>
            <p:cNvSpPr/>
            <p:nvPr/>
          </p:nvSpPr>
          <p:spPr>
            <a:xfrm>
              <a:off x="0" y="0"/>
              <a:ext cx="1255987" cy="2001538"/>
            </a:xfrm>
            <a:custGeom>
              <a:rect b="b" l="l" r="r" t="t"/>
              <a:pathLst>
                <a:path extrusionOk="0" h="2001538" w="1255987">
                  <a:moveTo>
                    <a:pt x="0" y="0"/>
                  </a:moveTo>
                  <a:lnTo>
                    <a:pt x="1255987" y="0"/>
                  </a:lnTo>
                  <a:lnTo>
                    <a:pt x="1255987" y="2001538"/>
                  </a:lnTo>
                  <a:lnTo>
                    <a:pt x="0" y="2001538"/>
                  </a:ln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</p:sp>
        <p:sp>
          <p:nvSpPr>
            <p:cNvPr id="314" name="Google Shape;314;p21"/>
            <p:cNvSpPr txBox="1"/>
            <p:nvPr/>
          </p:nvSpPr>
          <p:spPr>
            <a:xfrm>
              <a:off x="0" y="19050"/>
              <a:ext cx="1255987" cy="1982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21"/>
          <p:cNvSpPr txBox="1"/>
          <p:nvPr/>
        </p:nvSpPr>
        <p:spPr>
          <a:xfrm>
            <a:off x="12414238" y="2579585"/>
            <a:ext cx="3984075" cy="70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352" lvl="1" marL="554703" marR="0" rtl="0" algn="just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69"/>
              <a:buFont typeface="Arial"/>
              <a:buChar char="•"/>
            </a:pPr>
            <a:r>
              <a:rPr b="0" i="0" lang="en-US" sz="256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Parameter Tuning: Adjusting hyperparameters like batch size, LSTM units, and embedding dimensions to enhance model stability and accuracy.</a:t>
            </a:r>
            <a:endParaRPr/>
          </a:p>
          <a:p>
            <a:pPr indent="-277352" lvl="1" marL="554703" marR="0" rtl="0" algn="just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69"/>
              <a:buFont typeface="Arial"/>
              <a:buChar char="•"/>
            </a:pPr>
            <a:r>
              <a:rPr b="0" i="0" lang="en-US" sz="256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with BLEU Score: Employ BLEU or similar metrics to quantify the generated text’s quality in comparison to real lyrics.</a:t>
            </a:r>
            <a:endParaRPr/>
          </a:p>
          <a:p>
            <a:pPr indent="0" lvl="0" marL="0" marR="0" rtl="0" algn="just">
              <a:lnSpc>
                <a:spcPct val="114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6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8517"/>
            </a:stretch>
          </a:blipFill>
          <a:ln>
            <a:noFill/>
          </a:ln>
        </p:spPr>
      </p:sp>
      <p:sp>
        <p:nvSpPr>
          <p:cNvPr id="321" name="Google Shape;321;p22"/>
          <p:cNvSpPr txBox="1"/>
          <p:nvPr/>
        </p:nvSpPr>
        <p:spPr>
          <a:xfrm>
            <a:off x="1028700" y="1829588"/>
            <a:ext cx="7871246" cy="356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193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QUESTIONS AND ANSWER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1028700" y="5418182"/>
            <a:ext cx="7050066" cy="4099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26" lvl="1" marL="520654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1"/>
              <a:buFont typeface="Arial"/>
              <a:buChar char="•"/>
            </a:pPr>
            <a:r>
              <a:rPr b="0" i="0" lang="en-US" sz="24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Summary of Project: Emphasize goal achievement, limitations, and creative applications of ML in cultural projects.</a:t>
            </a:r>
            <a:endParaRPr/>
          </a:p>
          <a:p>
            <a:pPr indent="-260326" lvl="1" marL="520654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1"/>
              <a:buFont typeface="Arial"/>
              <a:buChar char="•"/>
            </a:pPr>
            <a:r>
              <a:rPr b="0" i="0" lang="en-US" sz="24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Insights:</a:t>
            </a:r>
            <a:endParaRPr/>
          </a:p>
          <a:p>
            <a:pPr indent="-347101" lvl="2" marL="1041307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1"/>
              <a:buFont typeface="Arial"/>
              <a:buChar char="⚬"/>
            </a:pPr>
            <a:r>
              <a:rPr b="0" i="0" lang="en-US" sz="24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Deep learning is effective for generating coherent text.</a:t>
            </a:r>
            <a:endParaRPr/>
          </a:p>
          <a:p>
            <a:pPr indent="-347101" lvl="2" marL="1041307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1"/>
              <a:buFont typeface="Arial"/>
              <a:buChar char="⚬"/>
            </a:pPr>
            <a:r>
              <a:rPr b="0" i="0" lang="en-US" sz="24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 in small data tasks can inspire innovative solutions.</a:t>
            </a:r>
            <a:endParaRPr/>
          </a:p>
          <a:p>
            <a:pPr indent="-260326" lvl="1" marL="520654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1"/>
              <a:buFont typeface="Arial"/>
              <a:buChar char="•"/>
            </a:pPr>
            <a:r>
              <a:rPr b="0" i="0" lang="en-US" sz="24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Prospects: Expand beyond lyrics to other text generation tasks, such as poetry or stories.</a:t>
            </a:r>
            <a:endParaRPr/>
          </a:p>
          <a:p>
            <a:pPr indent="0" lvl="0" marL="0" marR="0" rtl="0" algn="just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11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938" l="0" r="0" t="-3576"/>
            </a:stretch>
          </a:blipFill>
          <a:ln>
            <a:noFill/>
          </a:ln>
        </p:spPr>
      </p:sp>
      <p:sp>
        <p:nvSpPr>
          <p:cNvPr id="328" name="Google Shape;328;p23"/>
          <p:cNvSpPr txBox="1"/>
          <p:nvPr/>
        </p:nvSpPr>
        <p:spPr>
          <a:xfrm>
            <a:off x="3313662" y="3378960"/>
            <a:ext cx="11660676" cy="289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304" u="none" cap="none" strike="noStrike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3"/>
          <p:cNvSpPr txBox="1"/>
          <p:nvPr/>
        </p:nvSpPr>
        <p:spPr>
          <a:xfrm>
            <a:off x="1028700" y="962025"/>
            <a:ext cx="8539514" cy="31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12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OBJECTIVES AND MOTIVATION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342065" y="4644975"/>
            <a:ext cx="8393521" cy="4114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4644" lvl="1" marL="669288" marR="0" rtl="0" algn="just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Objectives:</a:t>
            </a:r>
            <a:endParaRPr/>
          </a:p>
          <a:p>
            <a:pPr indent="-302260" lvl="1" marL="60451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machine learning to learn patterns in Irish lyrical data.</a:t>
            </a:r>
            <a:endParaRPr/>
          </a:p>
          <a:p>
            <a:pPr indent="-302260" lvl="1" marL="60451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coherent text that reflects Irish song styles.</a:t>
            </a:r>
            <a:endParaRPr/>
          </a:p>
          <a:p>
            <a:pPr indent="-323848" lvl="1" marL="647698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99"/>
              <a:buFont typeface="Arial"/>
              <a:buChar char="•"/>
            </a:pPr>
            <a:r>
              <a:rPr b="0" i="0" lang="en-US" sz="2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Motivation:</a:t>
            </a:r>
            <a:endParaRPr/>
          </a:p>
          <a:p>
            <a:pPr indent="-302260" lvl="1" marL="60451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Cultural preservation through technology.</a:t>
            </a:r>
            <a:endParaRPr/>
          </a:p>
          <a:p>
            <a:pPr indent="-302260" lvl="1" marL="60451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Exploration of deep learning capabilities in creative text generation tasks.</a:t>
            </a:r>
            <a:endParaRPr/>
          </a:p>
          <a:p>
            <a:pPr indent="0" lvl="0" marL="0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666" l="-35032" r="-1014" t="-53776"/>
            </a:stretch>
          </a:blipFill>
          <a:ln>
            <a:noFill/>
          </a:ln>
        </p:spPr>
      </p:sp>
      <p:grpSp>
        <p:nvGrpSpPr>
          <p:cNvPr id="110" name="Google Shape;110;p4"/>
          <p:cNvGrpSpPr/>
          <p:nvPr/>
        </p:nvGrpSpPr>
        <p:grpSpPr>
          <a:xfrm>
            <a:off x="7732821" y="5794227"/>
            <a:ext cx="2912696" cy="2912696"/>
            <a:chOff x="0" y="0"/>
            <a:chExt cx="812800" cy="812800"/>
          </a:xfrm>
        </p:grpSpPr>
        <p:sp>
          <p:nvSpPr>
            <p:cNvPr id="111" name="Google Shape;11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0562157" y="5833282"/>
            <a:ext cx="2912696" cy="2912696"/>
            <a:chOff x="0" y="0"/>
            <a:chExt cx="812800" cy="812800"/>
          </a:xfrm>
        </p:grpSpPr>
        <p:sp>
          <p:nvSpPr>
            <p:cNvPr id="114" name="Google Shape;11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7649461" y="2776756"/>
            <a:ext cx="2912696" cy="2912696"/>
            <a:chOff x="0" y="0"/>
            <a:chExt cx="812800" cy="812800"/>
          </a:xfrm>
        </p:grpSpPr>
        <p:sp>
          <p:nvSpPr>
            <p:cNvPr id="117" name="Google Shape;11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10645517" y="2699267"/>
            <a:ext cx="2912696" cy="2912696"/>
            <a:chOff x="0" y="0"/>
            <a:chExt cx="812800" cy="812800"/>
          </a:xfrm>
        </p:grpSpPr>
        <p:sp>
          <p:nvSpPr>
            <p:cNvPr id="120" name="Google Shape;12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4"/>
          <p:cNvSpPr txBox="1"/>
          <p:nvPr/>
        </p:nvSpPr>
        <p:spPr>
          <a:xfrm>
            <a:off x="10762182" y="3613081"/>
            <a:ext cx="2796031" cy="99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  <a:endParaRPr/>
          </a:p>
        </p:txBody>
      </p:sp>
      <p:grpSp>
        <p:nvGrpSpPr>
          <p:cNvPr id="123" name="Google Shape;123;p4"/>
          <p:cNvGrpSpPr/>
          <p:nvPr/>
        </p:nvGrpSpPr>
        <p:grpSpPr>
          <a:xfrm>
            <a:off x="13558213" y="6500581"/>
            <a:ext cx="2912696" cy="2912696"/>
            <a:chOff x="0" y="0"/>
            <a:chExt cx="812800" cy="812800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13558213" y="3587885"/>
            <a:ext cx="2912696" cy="2912696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4967164" y="6304355"/>
            <a:ext cx="2844421" cy="2844421"/>
            <a:chOff x="0" y="0"/>
            <a:chExt cx="812800" cy="812800"/>
          </a:xfrm>
        </p:grpSpPr>
        <p:sp>
          <p:nvSpPr>
            <p:cNvPr id="130" name="Google Shape;13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Challenges and Limitations</a:t>
              </a: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4635413" y="3218255"/>
            <a:ext cx="3247662" cy="3086100"/>
            <a:chOff x="0" y="0"/>
            <a:chExt cx="855351" cy="812800"/>
          </a:xfrm>
        </p:grpSpPr>
        <p:sp>
          <p:nvSpPr>
            <p:cNvPr id="133" name="Google Shape;133;p4"/>
            <p:cNvSpPr/>
            <p:nvPr/>
          </p:nvSpPr>
          <p:spPr>
            <a:xfrm>
              <a:off x="0" y="0"/>
              <a:ext cx="855351" cy="812800"/>
            </a:xfrm>
            <a:custGeom>
              <a:rect b="b" l="l" r="r" t="t"/>
              <a:pathLst>
                <a:path extrusionOk="0" h="812800" w="855351">
                  <a:moveTo>
                    <a:pt x="427676" y="0"/>
                  </a:moveTo>
                  <a:cubicBezTo>
                    <a:pt x="191477" y="0"/>
                    <a:pt x="0" y="181951"/>
                    <a:pt x="0" y="406400"/>
                  </a:cubicBezTo>
                  <a:cubicBezTo>
                    <a:pt x="0" y="630849"/>
                    <a:pt x="191477" y="812800"/>
                    <a:pt x="427676" y="812800"/>
                  </a:cubicBezTo>
                  <a:cubicBezTo>
                    <a:pt x="663874" y="812800"/>
                    <a:pt x="855351" y="630849"/>
                    <a:pt x="855351" y="406400"/>
                  </a:cubicBezTo>
                  <a:cubicBezTo>
                    <a:pt x="855351" y="181951"/>
                    <a:pt x="663874" y="0"/>
                    <a:pt x="427676" y="0"/>
                  </a:cubicBezTo>
                  <a:close/>
                </a:path>
              </a:pathLst>
            </a:custGeom>
            <a:solidFill>
              <a:srgbClr val="713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80189" y="95250"/>
              <a:ext cx="694973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Potential Improvements</a:t>
              </a:r>
              <a:endParaRPr/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13558213" y="7203905"/>
            <a:ext cx="2912696" cy="999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Configuration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4874243" y="962025"/>
            <a:ext cx="8539514" cy="1706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12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KEY CONCEPT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8116384" y="6500777"/>
            <a:ext cx="2145570" cy="1491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Generated Text Samples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10645517" y="6218630"/>
            <a:ext cx="2745976" cy="1984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Process and Model Performance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7930070" y="3120444"/>
            <a:ext cx="2427860" cy="1984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and Description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3958263" y="4305473"/>
            <a:ext cx="2370177" cy="1491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21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Architecture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8210597" y="1028700"/>
            <a:ext cx="5482971" cy="8229600"/>
          </a:xfrm>
          <a:custGeom>
            <a:rect b="b" l="l" r="r" t="t"/>
            <a:pathLst>
              <a:path extrusionOk="0"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>
            <a:off x="13931693" y="1028700"/>
            <a:ext cx="3398036" cy="8229600"/>
          </a:xfrm>
          <a:custGeom>
            <a:rect b="b" l="l" r="r" t="t"/>
            <a:pathLst>
              <a:path extrusionOk="0" h="8229600" w="3398036">
                <a:moveTo>
                  <a:pt x="0" y="0"/>
                </a:moveTo>
                <a:lnTo>
                  <a:pt x="3398036" y="0"/>
                </a:lnTo>
                <a:lnTo>
                  <a:pt x="33980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0676" r="-30676" t="0"/>
            </a:stretch>
          </a:blipFill>
          <a:ln>
            <a:noFill/>
          </a:ln>
        </p:spPr>
      </p:sp>
      <p:sp>
        <p:nvSpPr>
          <p:cNvPr id="147" name="Google Shape;147;p5"/>
          <p:cNvSpPr txBox="1"/>
          <p:nvPr/>
        </p:nvSpPr>
        <p:spPr>
          <a:xfrm>
            <a:off x="1028700" y="177655"/>
            <a:ext cx="6356599" cy="55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DATA COLLECTION AND DESCRIPTION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1028700" y="5411482"/>
            <a:ext cx="6198147" cy="4557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2" lvl="1" marL="53974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Source</a:t>
            </a:r>
            <a:r>
              <a:rPr b="0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Provided in the notebook, consisting of Irish folk song lyrics.</a:t>
            </a:r>
            <a:endParaRPr/>
          </a:p>
          <a:p>
            <a:pPr indent="-269872" lvl="1" marL="539746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 and Structure:</a:t>
            </a:r>
            <a:endParaRPr/>
          </a:p>
          <a:p>
            <a:pPr indent="-237489" lvl="1" marL="474978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Textual data with a line-by-line format, typical of song lyrics.</a:t>
            </a:r>
            <a:endParaRPr/>
          </a:p>
          <a:p>
            <a:pPr indent="-237489" lvl="1" marL="474978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Mostly short phrases, poetic structure, and frequent repetition.</a:t>
            </a:r>
            <a:endParaRPr/>
          </a:p>
          <a:p>
            <a:pPr indent="-237489" lvl="1" marL="474978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Challenges:</a:t>
            </a:r>
            <a:endParaRPr/>
          </a:p>
          <a:p>
            <a:pPr indent="-237489" lvl="1" marL="474978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Limited size, which could affect model diversity.</a:t>
            </a:r>
            <a:endParaRPr/>
          </a:p>
          <a:p>
            <a:pPr indent="-237489" lvl="1" marL="474978" marR="0" rtl="0" algn="just">
              <a:lnSpc>
                <a:spcPct val="11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Potential overfitting to repetitive patterns in lyrics.</a:t>
            </a:r>
            <a:endParaRPr/>
          </a:p>
          <a:p>
            <a:pPr indent="0" lvl="0" marL="0" marR="0" rtl="0" algn="just">
              <a:lnSpc>
                <a:spcPct val="941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2442742" y="7024985"/>
            <a:ext cx="3955571" cy="1354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61" lvl="1" marL="292122" marR="0" rtl="0" algn="just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3"/>
              <a:buFont typeface="Arial"/>
              <a:buChar char="•"/>
            </a:pPr>
            <a:r>
              <a:rPr b="0" i="0" lang="en-US" sz="13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structured delivery of information to an audience, designed to inform, persuade, or entertain. It typically involves a speaker conveying a clear and concise message, often supported by visual aids such as slides, charts, or videos.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 txBox="1"/>
          <p:nvPr/>
        </p:nvSpPr>
        <p:spPr>
          <a:xfrm>
            <a:off x="1028700" y="1151362"/>
            <a:ext cx="7629286" cy="31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12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DATA PREPROCESSING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2707885" y="4293110"/>
            <a:ext cx="11900202" cy="5091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7" lvl="1" marL="604515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Preprocessing Pipeline:</a:t>
            </a:r>
            <a:endParaRPr/>
          </a:p>
          <a:p>
            <a:pPr indent="-403009" lvl="2" marL="120902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⚬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Cleaning: Convert all text to lowercase and remove unwanted symbols to ensure consistency.</a:t>
            </a:r>
            <a:endParaRPr/>
          </a:p>
          <a:p>
            <a:pPr indent="-403009" lvl="2" marL="120902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⚬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Tokenization: Split text into tokens (individual words) for model readability.</a:t>
            </a:r>
            <a:endParaRPr/>
          </a:p>
          <a:p>
            <a:pPr indent="-403009" lvl="2" marL="120902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⚬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Sequence Generation: Create sequences of fixed length (e.g., sequences of 40 tokens) to provide context to the model.</a:t>
            </a:r>
            <a:endParaRPr/>
          </a:p>
          <a:p>
            <a:pPr indent="-403009" lvl="2" marL="1209029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⚬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Padding: Pad sequences to maintain a uniform input size, crucial for batch processing.</a:t>
            </a:r>
            <a:endParaRPr/>
          </a:p>
          <a:p>
            <a:pPr indent="-302257" lvl="1" marL="604515" marR="0" rtl="0" algn="just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Split: Split data into training and validation sets to assess model performance.</a:t>
            </a:r>
            <a:endParaRPr/>
          </a:p>
          <a:p>
            <a:pPr indent="0" lvl="0" marL="0" marR="0" rtl="0" algn="just">
              <a:lnSpc>
                <a:spcPct val="73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3396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3493371" y="2450892"/>
            <a:ext cx="11301259" cy="5537617"/>
          </a:xfrm>
          <a:custGeom>
            <a:rect b="b" l="l" r="r" t="t"/>
            <a:pathLst>
              <a:path extrusionOk="0" h="5537617" w="11301259">
                <a:moveTo>
                  <a:pt x="0" y="0"/>
                </a:moveTo>
                <a:lnTo>
                  <a:pt x="11301258" y="0"/>
                </a:lnTo>
                <a:lnTo>
                  <a:pt x="11301258" y="5537616"/>
                </a:lnTo>
                <a:lnTo>
                  <a:pt x="0" y="5537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339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3493371" y="2438261"/>
            <a:ext cx="11301259" cy="5410478"/>
          </a:xfrm>
          <a:custGeom>
            <a:rect b="b" l="l" r="r" t="t"/>
            <a:pathLst>
              <a:path extrusionOk="0" h="5410478" w="11301259">
                <a:moveTo>
                  <a:pt x="0" y="0"/>
                </a:moveTo>
                <a:lnTo>
                  <a:pt x="11301258" y="0"/>
                </a:lnTo>
                <a:lnTo>
                  <a:pt x="11301258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1339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2731754" y="1821903"/>
            <a:ext cx="11670415" cy="6198115"/>
          </a:xfrm>
          <a:custGeom>
            <a:rect b="b" l="l" r="r" t="t"/>
            <a:pathLst>
              <a:path extrusionOk="0" h="6198115" w="11670415">
                <a:moveTo>
                  <a:pt x="0" y="0"/>
                </a:moveTo>
                <a:lnTo>
                  <a:pt x="11670415" y="0"/>
                </a:lnTo>
                <a:lnTo>
                  <a:pt x="11670415" y="6198116"/>
                </a:lnTo>
                <a:lnTo>
                  <a:pt x="0" y="6198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39" l="-404" r="-404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